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4" r:id="rId11"/>
    <p:sldId id="265" r:id="rId12"/>
    <p:sldId id="263" r:id="rId13"/>
    <p:sldId id="262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29FD0-5E33-39D4-0A1B-A78A0A74574F}" v="1370" dt="2024-04-22T12:18:07.204"/>
    <p1510:client id="{23A08583-23BE-663B-DB40-D414AE569BA6}" v="726" dt="2024-04-22T18:06:02.912"/>
    <p1510:client id="{A6A504B8-B1C1-48E5-86EE-B099A8D4AE1A}" v="27" dt="2024-04-22T17:47:56.524"/>
    <p1510:client id="{CA4BE243-383E-DFB6-5E67-21A142D35B95}" v="1" dt="2024-04-22T11:49:43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01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6D50B-C532-4DA0-B8C5-19241BCEA10A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84064-E1FD-463A-A77A-97BAA5ED0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7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84064-E1FD-463A-A77A-97BAA5ED00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5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DFF52-2941-21D0-3398-5BA8B76A3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3C6F6-BDDD-596D-54FA-2F4B6D4BF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81A49-4819-E87A-085B-D211B8A7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5EB3C-E8B2-1825-FE05-75AF22D4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0B353-7EFE-0226-A026-FFFC9F9A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AC59C-74CC-0F81-9238-39F2BBAC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09C7E-CDBE-B0AB-DD99-18789F834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532CC-A74C-770E-3AEA-835381BA0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0E08D-09FD-E9A7-E6C3-8B464065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00404-75B7-5631-FA24-6C3DB73BE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4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3CA05C-237A-17F6-0B00-CEE2FDCDB9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55F78-B7B3-E464-B2CA-07BD50593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B1C2E-D47E-5FD8-9CFF-7844A435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ADD9E-A8F6-650C-F5AE-D15957EAC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6BBBB-38B1-784C-11AA-FF1860DE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2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07541-9F8E-CE4F-11F5-0A970DE0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96D8F-EFA8-C5EB-322D-8ADCE791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A85AE-A2CE-E87A-B756-AF1B4DB70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6A1BC-8BE5-A9B6-A5C6-85AD71894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DE24-7C4F-C53D-8DEC-9DB77EF7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C6C9-AD96-A38B-017D-08E5FB13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976DD-1AE5-5835-3DC6-F60B31863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5EE69-5974-6927-4A44-0E48EA0AB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06EB2-DCBA-6906-6392-CB03D3FE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E0E64-549E-2A34-18F4-2B8CDFEA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1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0AB9-3A12-3E7D-AE80-87E48978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3000-2A37-F037-D82C-6DCD5EF86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FC706-FEBE-974C-2D7B-1B2C4C913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CF296-B20B-CB10-1732-3CC62625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B7752-9688-136A-0AC8-D14EDCAC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9D7B9-065E-EEE3-2674-27D32291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25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6C60-2AC8-455F-45D7-194AA196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DD863-CFD0-8E1B-AE65-A4FE21F16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3A9D9-5584-511C-0ACA-AF077D636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A10A3-1C5F-6512-4541-B84CD5276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020BF8-A3EB-A6A5-AA07-D4FE2896F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C7E28-906A-919C-5C6A-CF05EAA4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4519E5-3E08-1E51-C846-278BDD85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D97F31-2D8F-2285-DB2C-C7DE8B14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3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7661-7FB8-280A-2497-2963C989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38D51-C088-324E-3A0E-153242160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CA6FC-67C6-0DB6-D4A7-AF58E15A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9F831-1252-2631-9210-5E136031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8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7387D3-3C4F-9EED-C11B-130F1EAE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B48E7-EC21-E5D4-DB49-5188862B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70983-A7F0-707C-2331-AD0D7555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75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9419-B94B-5A5D-2849-AE469739E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A1753-A02A-26B9-B525-EF0C4019B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DA82A-7976-8101-866E-63822BCE1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E9779-5342-8950-4089-EE0A157AE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66C9B-193F-404D-C1A0-20A785BF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72D31-D7B6-F279-9C4E-914494454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9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1123-0730-2A89-B475-739FC45C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F625BA-9EA6-F6A1-303A-2F51607B9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16CC5-DA3E-DC99-D8BD-72F44EDF0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5901F-45A5-89D3-5ADB-00AFA180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0BBFE-D38A-FAF6-B06A-4C33CEEF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20EFA-288F-9CFD-A196-B5DF7022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1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C6250-95EB-2946-69D1-D555175B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E010A-B029-8973-A2FA-1D2F97268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B3B7B-8E19-2876-893A-A9E35C0E1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9E6E07-B0B7-46D0-ADDC-50531DB65A83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06904-3B94-225C-487A-E5BB575AB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3C18C-ADAE-D658-2988-45202C02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9C1783-1517-44ED-AEA8-357C76D8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3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umeowilliam/godot-engine-and-pixel-art-a-better-love-story-than-twilight-4c8155ba71c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www.youtube.com/watch?v=iH88d5pqnU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tut.net/godot-game-engine/?am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gnu.org/yazilim/godot-3-3-duyuruldu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source.com/article/17/12/how-to-gaming-jam-development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allpapercave.com/sonic-colors-ultimate-wallpapers" TargetMode="External"/><Relationship Id="rId3" Type="http://schemas.openxmlformats.org/officeDocument/2006/relationships/hyperlink" Target="https://techraptor.net/game/brotato" TargetMode="External"/><Relationship Id="rId7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pcgamer.com/cruelty-squad-review/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ames.udlvirtual.edu.pe/view/physics-based-pc-games.html" TargetMode="External"/><Relationship Id="rId7" Type="http://schemas.openxmlformats.org/officeDocument/2006/relationships/image" Target="../media/image11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youtube.com/watch?v=iH88d5pqnUs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CDA0E-E9FA-7FB3-F2F5-B58D73061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Testing Godot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CA843-2375-13D7-9FEF-9738D8522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 fontScale="85000" lnSpcReduction="20000"/>
          </a:bodyPr>
          <a:lstStyle/>
          <a:p>
            <a:pPr algn="l"/>
            <a:r>
              <a:rPr lang="en-US" sz="1700">
                <a:solidFill>
                  <a:srgbClr val="FFFFFF"/>
                </a:solidFill>
              </a:rPr>
              <a:t>EN 601.422/622: Software Testing and Debugging Final Project</a:t>
            </a:r>
          </a:p>
          <a:p>
            <a:pPr algn="l"/>
            <a:r>
              <a:rPr lang="en-US" sz="1700">
                <a:solidFill>
                  <a:srgbClr val="FFFFFF"/>
                </a:solidFill>
              </a:rPr>
              <a:t>By: Derek Dang, Elmi Moallin, </a:t>
            </a:r>
            <a:r>
              <a:rPr lang="en-US" sz="1700" err="1">
                <a:solidFill>
                  <a:srgbClr val="FFFFFF"/>
                </a:solidFill>
              </a:rPr>
              <a:t>Jako</a:t>
            </a:r>
            <a:r>
              <a:rPr lang="en-US" sz="1700">
                <a:solidFill>
                  <a:srgbClr val="FFFFFF"/>
                </a:solidFill>
              </a:rPr>
              <a:t> Banerjee</a:t>
            </a:r>
          </a:p>
        </p:txBody>
      </p:sp>
      <p:pic>
        <p:nvPicPr>
          <p:cNvPr id="5" name="Picture 4" descr="A video game graphics with trees and a tower&#10;&#10;Description automatically generated">
            <a:extLst>
              <a:ext uri="{FF2B5EF4-FFF2-40B4-BE49-F238E27FC236}">
                <a16:creationId xmlns:a16="http://schemas.microsoft.com/office/drawing/2014/main" id="{1F3F6679-9D08-3C38-C849-45735BA1F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8535" y="710547"/>
            <a:ext cx="11327549" cy="38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E9F1C2-DA5F-9E41-B99F-E047934551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4B26DE-105E-BC05-E312-309CDA0BA852}"/>
              </a:ext>
            </a:extLst>
          </p:cNvPr>
          <p:cNvCxnSpPr>
            <a:cxnSpLocks/>
          </p:cNvCxnSpPr>
          <p:nvPr/>
        </p:nvCxnSpPr>
        <p:spPr>
          <a:xfrm>
            <a:off x="7017434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64E598-5E35-4713-5E68-8253054AB3D8}"/>
              </a:ext>
            </a:extLst>
          </p:cNvPr>
          <p:cNvSpPr txBox="1"/>
          <p:nvPr/>
        </p:nvSpPr>
        <p:spPr>
          <a:xfrm>
            <a:off x="2636520" y="0"/>
            <a:ext cx="3355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91435-C14F-C0E8-CA78-BA3A2B5FB891}"/>
              </a:ext>
            </a:extLst>
          </p:cNvPr>
          <p:cNvSpPr txBox="1"/>
          <p:nvPr/>
        </p:nvSpPr>
        <p:spPr>
          <a:xfrm>
            <a:off x="8583639" y="0"/>
            <a:ext cx="3355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AFE50-7B65-426B-23CE-6F4BA7D128EA}"/>
              </a:ext>
            </a:extLst>
          </p:cNvPr>
          <p:cNvSpPr/>
          <p:nvPr/>
        </p:nvSpPr>
        <p:spPr>
          <a:xfrm>
            <a:off x="0" y="830996"/>
            <a:ext cx="2328203" cy="30135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68473A-35A2-EEEE-C94C-68E6514258D3}"/>
              </a:ext>
            </a:extLst>
          </p:cNvPr>
          <p:cNvSpPr txBox="1"/>
          <p:nvPr/>
        </p:nvSpPr>
        <p:spPr>
          <a:xfrm>
            <a:off x="0" y="18096"/>
            <a:ext cx="2304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FPS/Vid. Memory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6BD306-5AED-0C83-ACD5-2E96D745B8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" r="49753"/>
          <a:stretch/>
        </p:blipFill>
        <p:spPr>
          <a:xfrm>
            <a:off x="7256570" y="830998"/>
            <a:ext cx="4696295" cy="30134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B6D0ADC-7B42-51FB-6002-8EB480613583}"/>
              </a:ext>
            </a:extLst>
          </p:cNvPr>
          <p:cNvSpPr/>
          <p:nvPr/>
        </p:nvSpPr>
        <p:spPr>
          <a:xfrm>
            <a:off x="16413" y="3844498"/>
            <a:ext cx="2328203" cy="2995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1000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570EE7-0E05-B05F-866D-1FC2AE455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569" y="3826405"/>
            <a:ext cx="4682211" cy="303159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E1FCFE-B9E4-3230-D672-C71C877E0640}"/>
              </a:ext>
            </a:extLst>
          </p:cNvPr>
          <p:cNvCxnSpPr>
            <a:cxnSpLocks/>
          </p:cNvCxnSpPr>
          <p:nvPr/>
        </p:nvCxnSpPr>
        <p:spPr>
          <a:xfrm flipH="1">
            <a:off x="930813" y="3929063"/>
            <a:ext cx="998000" cy="829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4A72893-1467-2D12-337C-461D3A06F06E}"/>
              </a:ext>
            </a:extLst>
          </p:cNvPr>
          <p:cNvCxnSpPr>
            <a:cxnSpLocks/>
          </p:cNvCxnSpPr>
          <p:nvPr/>
        </p:nvCxnSpPr>
        <p:spPr>
          <a:xfrm>
            <a:off x="-16413" y="3844497"/>
            <a:ext cx="12192000" cy="0"/>
          </a:xfrm>
          <a:prstGeom prst="line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084AC19E-7105-C3CA-058F-10AA42FB6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138" y="830995"/>
            <a:ext cx="4679877" cy="29902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BB1DE9-A9D4-4892-BE99-04D133061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1942" y="3839368"/>
            <a:ext cx="4649071" cy="30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4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D46A15-4BC4-C1B9-B703-8B3D436655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0460D-0093-4AC1-9BE5-8A6FE5A2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8726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0BA88C-FE32-6919-B56B-CBB3629BAA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FAEE8-5302-BA06-8E51-071ED859635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b="1">
                <a:ln w="12700" cmpd="sng">
                  <a:solidFill>
                    <a:schemeClr val="tx1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Godot</a:t>
            </a:r>
          </a:p>
        </p:txBody>
      </p:sp>
      <p:pic>
        <p:nvPicPr>
          <p:cNvPr id="5" name="Content Placeholder 4" descr="A blue cartoon character with white teeth&#10;&#10;Description automatically generated">
            <a:extLst>
              <a:ext uri="{FF2B5EF4-FFF2-40B4-BE49-F238E27FC236}">
                <a16:creationId xmlns:a16="http://schemas.microsoft.com/office/drawing/2014/main" id="{7D0BC3E0-D224-18B6-32F0-5161FA010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48150" y="1633537"/>
            <a:ext cx="3695700" cy="3590925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8FCCCE-50D0-0AC3-E084-F983A7FE32D8}"/>
              </a:ext>
            </a:extLst>
          </p:cNvPr>
          <p:cNvSpPr/>
          <p:nvPr/>
        </p:nvSpPr>
        <p:spPr>
          <a:xfrm>
            <a:off x="1045028" y="1760049"/>
            <a:ext cx="1643170" cy="151941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>
                <a:ln w="0">
                  <a:solidFill>
                    <a:schemeClr val="bg1"/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Open- Source Game Engine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53B67D-671D-5E51-D695-99E4D7FE900E}"/>
              </a:ext>
            </a:extLst>
          </p:cNvPr>
          <p:cNvSpPr/>
          <p:nvPr/>
        </p:nvSpPr>
        <p:spPr>
          <a:xfrm>
            <a:off x="1866613" y="3348826"/>
            <a:ext cx="1643170" cy="151941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>
                <a:ln w="0">
                  <a:solidFill>
                    <a:schemeClr val="bg1"/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2D/3D Games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20002E-8B57-64FA-D19C-A205F4D1C567}"/>
              </a:ext>
            </a:extLst>
          </p:cNvPr>
          <p:cNvSpPr/>
          <p:nvPr/>
        </p:nvSpPr>
        <p:spPr>
          <a:xfrm>
            <a:off x="2688198" y="4937603"/>
            <a:ext cx="1643170" cy="151941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>
                <a:ln w="0">
                  <a:solidFill>
                    <a:schemeClr val="bg1"/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Multiplayer Support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627299-3217-F4A5-0886-4A5F639DD529}"/>
              </a:ext>
            </a:extLst>
          </p:cNvPr>
          <p:cNvSpPr/>
          <p:nvPr/>
        </p:nvSpPr>
        <p:spPr>
          <a:xfrm>
            <a:off x="9503802" y="1760049"/>
            <a:ext cx="1643170" cy="151941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ln w="0">
                  <a:solidFill>
                    <a:schemeClr val="bg1"/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PC/Android/iOS/MacOS/Linux/Web/VR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279176-9219-F4AD-2C6F-B277EDFD67F3}"/>
              </a:ext>
            </a:extLst>
          </p:cNvPr>
          <p:cNvSpPr/>
          <p:nvPr/>
        </p:nvSpPr>
        <p:spPr>
          <a:xfrm>
            <a:off x="8682217" y="3348826"/>
            <a:ext cx="1643170" cy="151941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ln w="0">
                  <a:solidFill>
                    <a:schemeClr val="bg1"/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Official releases support </a:t>
            </a:r>
            <a:r>
              <a:rPr lang="en-US" sz="1400" err="1">
                <a:ln w="0">
                  <a:solidFill>
                    <a:schemeClr val="bg1"/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GDScript</a:t>
            </a:r>
            <a:r>
              <a:rPr lang="en-US" sz="1400">
                <a:ln w="0">
                  <a:solidFill>
                    <a:schemeClr val="bg1"/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, C++, C#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DECF0F-D963-5658-536F-8F9410A17347}"/>
              </a:ext>
            </a:extLst>
          </p:cNvPr>
          <p:cNvSpPr/>
          <p:nvPr/>
        </p:nvSpPr>
        <p:spPr>
          <a:xfrm>
            <a:off x="7440099" y="4937603"/>
            <a:ext cx="1643170" cy="151941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400">
                <a:ln w="0">
                  <a:solidFill>
                    <a:schemeClr val="bg1"/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Community Driven Support</a:t>
            </a:r>
          </a:p>
        </p:txBody>
      </p:sp>
    </p:spTree>
    <p:extLst>
      <p:ext uri="{BB962C8B-B14F-4D97-AF65-F5344CB8AC3E}">
        <p14:creationId xmlns:p14="http://schemas.microsoft.com/office/powerpoint/2010/main" val="27573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7A73-0D0C-B403-1DD7-FC49CCAB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D30E4E4D-A194-25C4-CDB9-71E715C9CB8D}"/>
              </a:ext>
            </a:extLst>
          </p:cNvPr>
          <p:cNvSpPr/>
          <p:nvPr/>
        </p:nvSpPr>
        <p:spPr>
          <a:xfrm rot="5400000">
            <a:off x="-1263316" y="1263316"/>
            <a:ext cx="6858000" cy="4331368"/>
          </a:xfrm>
          <a:prstGeom prst="flowChartManualInput">
            <a:avLst/>
          </a:pr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l="-12321" t="17" r="8791" b="1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08669E98-39F9-D139-BCE1-633BEE23CDEA}"/>
              </a:ext>
            </a:extLst>
          </p:cNvPr>
          <p:cNvSpPr/>
          <p:nvPr/>
        </p:nvSpPr>
        <p:spPr>
          <a:xfrm rot="16200000">
            <a:off x="6458667" y="1122284"/>
            <a:ext cx="6858002" cy="4608670"/>
          </a:xfrm>
          <a:prstGeom prst="flowChartManualInput">
            <a:avLst/>
          </a:prstGeom>
          <a:blipFill dpi="0" rotWithShape="0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3581" t="17" r="51" b="17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1B305E0-ED10-915D-8EC3-80D32412FF57}"/>
              </a:ext>
            </a:extLst>
          </p:cNvPr>
          <p:cNvSpPr/>
          <p:nvPr/>
        </p:nvSpPr>
        <p:spPr>
          <a:xfrm flipH="1">
            <a:off x="2881312" y="-4763"/>
            <a:ext cx="6043613" cy="6860383"/>
          </a:xfrm>
          <a:prstGeom prst="parallelogram">
            <a:avLst>
              <a:gd name="adj" fmla="val 17589"/>
            </a:avLst>
          </a:prstGeom>
          <a:blipFill dpi="0" rotWithShape="0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3581" t="17" r="51" b="17"/>
            </a:stretch>
          </a:blipFill>
          <a:ln>
            <a:solidFill>
              <a:srgbClr val="00B0F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CFCCB1A-1C52-73D3-028B-89610AAD8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7EB37-36F8-ED5A-4606-81E83FF4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34406"/>
          </a:xfrm>
        </p:spPr>
        <p:txBody>
          <a:bodyPr/>
          <a:lstStyle/>
          <a:p>
            <a:pPr algn="ctr"/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Testing Criterions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1C0795-BABB-491F-574E-906E39FCF2CE}"/>
              </a:ext>
            </a:extLst>
          </p:cNvPr>
          <p:cNvSpPr/>
          <p:nvPr/>
        </p:nvSpPr>
        <p:spPr>
          <a:xfrm>
            <a:off x="1285660" y="814710"/>
            <a:ext cx="1787549" cy="1615669"/>
          </a:xfrm>
          <a:prstGeom prst="ellipse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321" t="17" r="8791" b="17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B8F031-1D72-D976-59F3-DC8E11D8BD87}"/>
              </a:ext>
            </a:extLst>
          </p:cNvPr>
          <p:cNvSpPr/>
          <p:nvPr/>
        </p:nvSpPr>
        <p:spPr>
          <a:xfrm>
            <a:off x="9118793" y="814708"/>
            <a:ext cx="1787549" cy="1615669"/>
          </a:xfrm>
          <a:prstGeom prst="ellipse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880" t="17" r="3350" b="17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EA607B-9E00-B4E7-49BE-DB8621D63F39}"/>
              </a:ext>
            </a:extLst>
          </p:cNvPr>
          <p:cNvSpPr/>
          <p:nvPr/>
        </p:nvSpPr>
        <p:spPr>
          <a:xfrm>
            <a:off x="4860758" y="4136570"/>
            <a:ext cx="1787549" cy="1615669"/>
          </a:xfrm>
          <a:prstGeom prst="ellipse">
            <a:avLst/>
          </a:prstGeom>
          <a:blipFill dpi="0" rotWithShape="1">
            <a:blip r:embed="rId8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rcRect/>
            <a:stretch>
              <a:fillRect t="17" r="8791" b="17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21F17-6879-5D4B-F5A9-F9D67D8EF602}"/>
              </a:ext>
            </a:extLst>
          </p:cNvPr>
          <p:cNvSpPr txBox="1"/>
          <p:nvPr/>
        </p:nvSpPr>
        <p:spPr>
          <a:xfrm>
            <a:off x="1463318" y="2245711"/>
            <a:ext cx="104034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Physics</a:t>
            </a:r>
            <a:endParaRPr lang="en-US" b="1">
              <a:ln/>
              <a:solidFill>
                <a:schemeClr val="accent4"/>
              </a:solidFill>
            </a:endParaRPr>
          </a:p>
        </p:txBody>
      </p:sp>
      <p:pic>
        <p:nvPicPr>
          <p:cNvPr id="1032" name="Picture 8" descr="Black Box Testing Icons - Free SVG &amp; PNG Black Box Testing Images - Noun  Project">
            <a:extLst>
              <a:ext uri="{FF2B5EF4-FFF2-40B4-BE49-F238E27FC236}">
                <a16:creationId xmlns:a16="http://schemas.microsoft.com/office/drawing/2014/main" id="{B802B219-911E-9CA6-CB03-1E29195C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667" y="2535225"/>
            <a:ext cx="1787549" cy="17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F2A751-9638-1915-08AE-F9F866607391}"/>
              </a:ext>
            </a:extLst>
          </p:cNvPr>
          <p:cNvSpPr txBox="1"/>
          <p:nvPr/>
        </p:nvSpPr>
        <p:spPr>
          <a:xfrm>
            <a:off x="2754220" y="4321024"/>
            <a:ext cx="128644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Black-box</a:t>
            </a:r>
          </a:p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Testing</a:t>
            </a:r>
            <a:endParaRPr lang="en-US" b="1">
              <a:ln/>
              <a:solidFill>
                <a:schemeClr val="accent4"/>
              </a:solidFill>
            </a:endParaRPr>
          </a:p>
        </p:txBody>
      </p:sp>
      <p:pic>
        <p:nvPicPr>
          <p:cNvPr id="16" name="Picture 8" descr="Black Box Testing Icons - Free SVG &amp; PNG Black Box Testing Images - Noun  Project">
            <a:extLst>
              <a:ext uri="{FF2B5EF4-FFF2-40B4-BE49-F238E27FC236}">
                <a16:creationId xmlns:a16="http://schemas.microsoft.com/office/drawing/2014/main" id="{1CDA0C47-00B2-4EF0-517E-651E381B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833" y="2535225"/>
            <a:ext cx="1787549" cy="17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592478-FAE4-3788-DEEE-B392C93C5D93}"/>
              </a:ext>
            </a:extLst>
          </p:cNvPr>
          <p:cNvSpPr txBox="1"/>
          <p:nvPr/>
        </p:nvSpPr>
        <p:spPr>
          <a:xfrm>
            <a:off x="7598386" y="4298073"/>
            <a:ext cx="131895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White-box</a:t>
            </a:r>
          </a:p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Testing</a:t>
            </a:r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C0BCE-5258-C987-1FC7-6DBE4E60444C}"/>
              </a:ext>
            </a:extLst>
          </p:cNvPr>
          <p:cNvSpPr txBox="1"/>
          <p:nvPr/>
        </p:nvSpPr>
        <p:spPr>
          <a:xfrm>
            <a:off x="9369346" y="2430377"/>
            <a:ext cx="127996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Collision</a:t>
            </a:r>
          </a:p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Detection</a:t>
            </a:r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4F867-E73A-2A6E-CC5B-3215C0CA9760}"/>
              </a:ext>
            </a:extLst>
          </p:cNvPr>
          <p:cNvSpPr txBox="1"/>
          <p:nvPr/>
        </p:nvSpPr>
        <p:spPr>
          <a:xfrm>
            <a:off x="5111311" y="5752239"/>
            <a:ext cx="96898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Stress </a:t>
            </a:r>
            <a:b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Testing</a:t>
            </a:r>
            <a:endParaRPr lang="en-US" b="1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6807-50B3-FBC7-C362-1AD84613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744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Black-box testing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8A0EFC-953D-41D6-C8DF-18989B30F1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801" y="695771"/>
            <a:ext cx="4654388" cy="29535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C26D4C-8FF4-BEA5-010F-135E1B65CF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629" y="3770841"/>
            <a:ext cx="4943475" cy="294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121F73-6F0C-A360-9624-EC3B949A7001}"/>
              </a:ext>
            </a:extLst>
          </p:cNvPr>
          <p:cNvSpPr txBox="1"/>
          <p:nvPr/>
        </p:nvSpPr>
        <p:spPr>
          <a:xfrm>
            <a:off x="372533" y="939799"/>
            <a:ext cx="2421467" cy="57861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472C4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ptos Display"/>
              </a:rPr>
              <a:t>Equivalence Partitions based on the...</a:t>
            </a:r>
          </a:p>
          <a:p>
            <a:r>
              <a:rPr lang="en-US" sz="1400">
                <a:latin typeface="Aptos Display"/>
              </a:rPr>
              <a:t>-Shape</a:t>
            </a:r>
          </a:p>
          <a:p>
            <a:r>
              <a:rPr lang="en-US" sz="1400">
                <a:latin typeface="Aptos Display"/>
              </a:rPr>
              <a:t>-Type of Physics Body</a:t>
            </a:r>
          </a:p>
          <a:p>
            <a:r>
              <a:rPr lang="en-US" sz="1400">
                <a:latin typeface="Aptos Display"/>
              </a:rPr>
              <a:t>-Center of Mass</a:t>
            </a:r>
          </a:p>
          <a:p>
            <a:r>
              <a:rPr lang="en-US" sz="1400">
                <a:latin typeface="Aptos Display"/>
              </a:rPr>
              <a:t>-Mass</a:t>
            </a:r>
          </a:p>
          <a:p>
            <a:r>
              <a:rPr lang="en-US" sz="1400">
                <a:latin typeface="Aptos Display"/>
              </a:rPr>
              <a:t>-Angular and Linear Velocity</a:t>
            </a:r>
          </a:p>
          <a:p>
            <a:r>
              <a:rPr lang="en-US" sz="1400">
                <a:latin typeface="Aptos Display"/>
              </a:rPr>
              <a:t>-Dampening</a:t>
            </a:r>
          </a:p>
          <a:p>
            <a:r>
              <a:rPr lang="en-US" sz="1400">
                <a:latin typeface="Aptos Display"/>
              </a:rPr>
              <a:t>-Size</a:t>
            </a:r>
          </a:p>
          <a:p>
            <a:endParaRPr lang="en-US" sz="1400" b="1">
              <a:latin typeface="Aptos Display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Aptos Display"/>
                <a:ea typeface="+mn-lt"/>
                <a:cs typeface="+mn-lt"/>
              </a:rPr>
              <a:t>Ran scripts initially for each choice coverage.</a:t>
            </a:r>
            <a:endParaRPr lang="en-US" sz="1200">
              <a:latin typeface="Aptos Display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Aptos Display"/>
                <a:ea typeface="+mn-lt"/>
                <a:cs typeface="+mn-lt"/>
              </a:rPr>
              <a:t>When estimating issues, focused on static body versus rigid body.</a:t>
            </a:r>
            <a:endParaRPr lang="en-US" sz="1200">
              <a:latin typeface="Aptos Display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Aptos Display"/>
                <a:ea typeface="+mn-lt"/>
                <a:cs typeface="+mn-lt"/>
              </a:rPr>
              <a:t>Conducted pairwise coverage on these specific sections.</a:t>
            </a: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Aptos Display"/>
                <a:ea typeface="+mn-lt"/>
                <a:cs typeface="+mn-lt"/>
              </a:rPr>
              <a:t>Uncovered a significant issue with collision detection.</a:t>
            </a:r>
            <a:endParaRPr lang="en-US" sz="1200">
              <a:latin typeface="Aptos Display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Aptos Display"/>
                <a:ea typeface="+mn-lt"/>
                <a:cs typeface="+mn-lt"/>
              </a:rPr>
              <a:t>Discovered an almost quantum tunneling effect, where objects moving at high speeds over (10000 p/s) could break through collision barriers.</a:t>
            </a:r>
            <a:endParaRPr lang="en-US" sz="1200">
              <a:latin typeface="Aptos Display"/>
            </a:endParaRPr>
          </a:p>
          <a:p>
            <a:pPr marL="285750" indent="-285750">
              <a:buFont typeface="Arial"/>
              <a:buChar char="•"/>
            </a:pPr>
            <a:r>
              <a:rPr lang="en-US" sz="1200">
                <a:latin typeface="Aptos Display"/>
                <a:ea typeface="+mn-lt"/>
                <a:cs typeface="+mn-lt"/>
              </a:rPr>
              <a:t>Noted the objects were promptly thrown outside those collision barriers in the game engine.</a:t>
            </a:r>
            <a:endParaRPr lang="en-US" sz="1200">
              <a:latin typeface="Aptos Display"/>
            </a:endParaRPr>
          </a:p>
          <a:p>
            <a:endParaRPr lang="en-US" sz="1400"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8014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13549-E1EF-D1B8-A55E-393678F0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E1174F4C-5152-0FB7-8B63-41F380753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0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52E7F-4C83-1D04-A220-01B7DA65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/>
              <a:t>Basic Architecture of Godot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CF2051-9228-7C19-B735-021B35DD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628137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595959"/>
                </a:solidFill>
                <a:latin typeface="Arial"/>
                <a:cs typeface="Arial"/>
              </a:rPr>
              <a:t>All 2D game objects within a scene has their physics calculated in Physics2DServer </a:t>
            </a:r>
            <a:endParaRPr lang="en-US" sz="2400"/>
          </a:p>
          <a:p>
            <a:r>
              <a:rPr lang="en-US" sz="2400">
                <a:solidFill>
                  <a:srgbClr val="595959"/>
                </a:solidFill>
                <a:latin typeface="Arial"/>
                <a:cs typeface="Arial"/>
              </a:rPr>
              <a:t>White-box testing mainly focused on low-level physics engine classes</a:t>
            </a:r>
          </a:p>
          <a:p>
            <a:endParaRPr lang="en-US" sz="2400">
              <a:solidFill>
                <a:srgbClr val="595959"/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800">
              <a:solidFill>
                <a:srgbClr val="595959"/>
              </a:solidFill>
              <a:latin typeface="Arial"/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896A7-98F9-E149-61FC-046357BB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Collision Solver Class, Testing, and Coverage</a:t>
            </a:r>
          </a:p>
        </p:txBody>
      </p:sp>
      <p:pic>
        <p:nvPicPr>
          <p:cNvPr id="9" name="Picture 8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B4AAB0C-AF5A-71FA-78C9-9110F5F3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772" y="5472411"/>
            <a:ext cx="3532036" cy="821198"/>
          </a:xfrm>
          <a:prstGeom prst="rect">
            <a:avLst/>
          </a:prstGeom>
        </p:spPr>
      </p:pic>
      <p:sp>
        <p:nvSpPr>
          <p:cNvPr id="29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1C32D-FADA-1A3F-7234-BE4A34BAEEF5}"/>
              </a:ext>
            </a:extLst>
          </p:cNvPr>
          <p:cNvSpPr txBox="1"/>
          <p:nvPr/>
        </p:nvSpPr>
        <p:spPr>
          <a:xfrm>
            <a:off x="612648" y="2504819"/>
            <a:ext cx="6986016" cy="36721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Godot source code is in C++,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Visual Studios IDE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Microsoft </a:t>
            </a:r>
            <a:r>
              <a:rPr lang="en-US" sz="2000" err="1"/>
              <a:t>CppUnitTest</a:t>
            </a:r>
            <a:r>
              <a:rPr lang="en-US" sz="2000"/>
              <a:t> </a:t>
            </a:r>
            <a:br>
              <a:rPr lang="en-US" sz="2000"/>
            </a:br>
            <a:r>
              <a:rPr lang="en-US" sz="2000"/>
              <a:t>framework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Issues with white-box testing a physics engine: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Extremely complex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Numerical Instabilities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Coverage Testing Unavailable on VS code: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Third party extensions (Fine Code)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195C78-E8E2-11D5-242A-8082A36D8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2591" y="414388"/>
            <a:ext cx="5031218" cy="208853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0D0DB85-036B-2111-CA04-62B063AB4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846" y="2609561"/>
            <a:ext cx="2247035" cy="27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E9F1C2-DA5F-9E41-B99F-E047934551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4B26DE-105E-BC05-E312-309CDA0BA852}"/>
              </a:ext>
            </a:extLst>
          </p:cNvPr>
          <p:cNvCxnSpPr>
            <a:cxnSpLocks/>
          </p:cNvCxnSpPr>
          <p:nvPr/>
        </p:nvCxnSpPr>
        <p:spPr>
          <a:xfrm>
            <a:off x="7017434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64E598-5E35-4713-5E68-8253054AB3D8}"/>
              </a:ext>
            </a:extLst>
          </p:cNvPr>
          <p:cNvSpPr txBox="1"/>
          <p:nvPr/>
        </p:nvSpPr>
        <p:spPr>
          <a:xfrm>
            <a:off x="2636520" y="0"/>
            <a:ext cx="3355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91435-C14F-C0E8-CA78-BA3A2B5FB891}"/>
              </a:ext>
            </a:extLst>
          </p:cNvPr>
          <p:cNvSpPr txBox="1"/>
          <p:nvPr/>
        </p:nvSpPr>
        <p:spPr>
          <a:xfrm>
            <a:off x="8583639" y="0"/>
            <a:ext cx="3355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AFE50-7B65-426B-23CE-6F4BA7D128EA}"/>
              </a:ext>
            </a:extLst>
          </p:cNvPr>
          <p:cNvSpPr/>
          <p:nvPr/>
        </p:nvSpPr>
        <p:spPr>
          <a:xfrm>
            <a:off x="0" y="830997"/>
            <a:ext cx="2328203" cy="1511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FB81B3-5049-BA47-3C38-FD02A4BB2B9C}"/>
              </a:ext>
            </a:extLst>
          </p:cNvPr>
          <p:cNvSpPr/>
          <p:nvPr/>
        </p:nvSpPr>
        <p:spPr>
          <a:xfrm>
            <a:off x="-1" y="2333224"/>
            <a:ext cx="2328203" cy="1511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D46E58-4127-A1E6-9B73-9BA4E4B2B115}"/>
              </a:ext>
            </a:extLst>
          </p:cNvPr>
          <p:cNvSpPr/>
          <p:nvPr/>
        </p:nvSpPr>
        <p:spPr>
          <a:xfrm>
            <a:off x="-2" y="3835451"/>
            <a:ext cx="2328203" cy="1511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0C13DE-A03B-1B76-C9E5-B58A22514C22}"/>
              </a:ext>
            </a:extLst>
          </p:cNvPr>
          <p:cNvSpPr/>
          <p:nvPr/>
        </p:nvSpPr>
        <p:spPr>
          <a:xfrm>
            <a:off x="-3" y="5337678"/>
            <a:ext cx="2328203" cy="1511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17EF0-D4A9-2D92-3AE6-F2384F826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64" y="830997"/>
            <a:ext cx="5110033" cy="15622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33A7CA-F2F4-2EF1-D7F7-93EA5F077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964" y="3863759"/>
            <a:ext cx="5110036" cy="1505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D1A7D8-7540-B763-5244-F4197787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960" y="2375469"/>
            <a:ext cx="5110029" cy="14599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2133FE-3DEB-BE7A-844B-E160C23E0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280" y="5397139"/>
            <a:ext cx="5126875" cy="14608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F54010-3AD5-8456-E221-2D552DF554A8}"/>
              </a:ext>
            </a:extLst>
          </p:cNvPr>
          <p:cNvSpPr txBox="1"/>
          <p:nvPr/>
        </p:nvSpPr>
        <p:spPr>
          <a:xfrm>
            <a:off x="107351" y="180084"/>
            <a:ext cx="207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Frame Time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4E880DA-6373-8E14-9AAD-A4B35A5DE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195" y="851405"/>
            <a:ext cx="4656123" cy="15032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DC301D-3E8A-7628-DE2E-48D7F4B470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120" y="5334524"/>
            <a:ext cx="4665392" cy="15336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5F4A36-AB36-C898-F6B3-D3FE554A77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8197" y="3832297"/>
            <a:ext cx="4665392" cy="14898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5DFB7FE-E2EE-DAFB-452A-13353BDA4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8196" y="2338003"/>
            <a:ext cx="4656123" cy="15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2c8c78-798b-46a9-846f-4e4b3e86fda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EC5C8D17FFCF4EA6A0A9DD43AA565A" ma:contentTypeVersion="14" ma:contentTypeDescription="Create a new document." ma:contentTypeScope="" ma:versionID="4a84cdf059b4b5fb62880f63ce08949a">
  <xsd:schema xmlns:xsd="http://www.w3.org/2001/XMLSchema" xmlns:xs="http://www.w3.org/2001/XMLSchema" xmlns:p="http://schemas.microsoft.com/office/2006/metadata/properties" xmlns:ns3="e32c8c78-798b-46a9-846f-4e4b3e86fda9" xmlns:ns4="077bb9e4-cd6a-4bb2-98af-6c0d25be149d" targetNamespace="http://schemas.microsoft.com/office/2006/metadata/properties" ma:root="true" ma:fieldsID="e7d0dbc1b2739cc59715932d56c6333d" ns3:_="" ns4:_="">
    <xsd:import namespace="e32c8c78-798b-46a9-846f-4e4b3e86fda9"/>
    <xsd:import namespace="077bb9e4-cd6a-4bb2-98af-6c0d25be14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2c8c78-798b-46a9-846f-4e4b3e86fd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7bb9e4-cd6a-4bb2-98af-6c0d25be149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0738-765A-4D62-99EE-1F13C31908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9F89E-C45B-44D3-B013-A5E15F4D4DF5}">
  <ds:schemaRefs>
    <ds:schemaRef ds:uri="http://purl.org/dc/elements/1.1/"/>
    <ds:schemaRef ds:uri="http://purl.org/dc/terms/"/>
    <ds:schemaRef ds:uri="077bb9e4-cd6a-4bb2-98af-6c0d25be149d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32c8c78-798b-46a9-846f-4e4b3e86fda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941796-3982-4F85-B465-386EF2533F23}">
  <ds:schemaRefs>
    <ds:schemaRef ds:uri="077bb9e4-cd6a-4bb2-98af-6c0d25be149d"/>
    <ds:schemaRef ds:uri="e32c8c78-798b-46a9-846f-4e4b3e86fd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Office PowerPoint</Application>
  <PresentationFormat>Widescreen</PresentationFormat>
  <Paragraphs>62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Courier New</vt:lpstr>
      <vt:lpstr>Office Theme</vt:lpstr>
      <vt:lpstr>Testing Godot</vt:lpstr>
      <vt:lpstr>Godot</vt:lpstr>
      <vt:lpstr>PowerPoint Presentation</vt:lpstr>
      <vt:lpstr>Testing Criterions</vt:lpstr>
      <vt:lpstr>Black-box testing</vt:lpstr>
      <vt:lpstr>PowerPoint Presentation</vt:lpstr>
      <vt:lpstr>Basic Architecture of Godot</vt:lpstr>
      <vt:lpstr>Collision Solver Class, Testing, and Coverage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Godot</dc:title>
  <dc:creator>Jako Banerjee</dc:creator>
  <cp:lastModifiedBy>Jako Banerjee</cp:lastModifiedBy>
  <cp:revision>2</cp:revision>
  <dcterms:created xsi:type="dcterms:W3CDTF">2024-04-22T03:52:43Z</dcterms:created>
  <dcterms:modified xsi:type="dcterms:W3CDTF">2024-04-27T02:56:49Z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0x0101004FEC5C8D17FFCF4EA6A0A9DD43AA565A</vt:lpwstr>
  </property>
</Properties>
</file>